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51" autoAdjust="0"/>
  </p:normalViewPr>
  <p:slideViewPr>
    <p:cSldViewPr>
      <p:cViewPr varScale="1">
        <p:scale>
          <a:sx n="68" d="100"/>
          <a:sy n="68" d="100"/>
        </p:scale>
        <p:origin x="-178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9916-ED31-42CB-93A4-2831D42896A4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99D96-5BD1-4135-8B96-BE636B2AFDA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7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Leichte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Bewölkung</a:t>
            </a:r>
            <a:r>
              <a:rPr lang="en-US" baseline="0" dirty="0" smtClean="0"/>
              <a:t> gar </a:t>
            </a:r>
            <a:r>
              <a:rPr lang="en-US" baseline="0" dirty="0" err="1" smtClean="0"/>
              <a:t>kein</a:t>
            </a:r>
            <a:r>
              <a:rPr lang="en-US" baseline="0" dirty="0" smtClean="0"/>
              <a:t> Problem,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den Code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gehandled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endParaRPr lang="en-US" baseline="0" dirty="0" smtClean="0"/>
          </a:p>
          <a:p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Ergebnis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Satellitenbild</a:t>
            </a:r>
            <a:r>
              <a:rPr lang="en-US" baseline="0" dirty="0" smtClean="0">
                <a:sym typeface="Wingdings" panose="05000000000000000000" pitchFamily="2" charset="2"/>
              </a:rPr>
              <a:t> und DEM, </a:t>
            </a:r>
            <a:r>
              <a:rPr lang="en-US" baseline="0" dirty="0" err="1" smtClean="0">
                <a:sym typeface="Wingdings" panose="05000000000000000000" pitchFamily="2" charset="2"/>
              </a:rPr>
              <a:t>zeigt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unter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Wolken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sehr</a:t>
            </a:r>
            <a:r>
              <a:rPr lang="en-US" baseline="0" dirty="0" smtClean="0">
                <a:sym typeface="Wingdings" panose="05000000000000000000" pitchFamily="2" charset="2"/>
              </a:rPr>
              <a:t> plausible </a:t>
            </a:r>
            <a:r>
              <a:rPr lang="en-US" baseline="0" dirty="0" err="1" smtClean="0">
                <a:sym typeface="Wingdings" panose="05000000000000000000" pitchFamily="2" charset="2"/>
              </a:rPr>
              <a:t>Ergebnisse</a:t>
            </a:r>
            <a:r>
              <a:rPr lang="en-US" baseline="0" dirty="0" smtClean="0">
                <a:sym typeface="Wingdings" panose="05000000000000000000" pitchFamily="2" charset="2"/>
              </a:rPr>
              <a:t>. </a:t>
            </a:r>
            <a:r>
              <a:rPr lang="en-US" baseline="0" dirty="0" err="1" smtClean="0">
                <a:sym typeface="Wingdings" panose="05000000000000000000" pitchFamily="2" charset="2"/>
              </a:rPr>
              <a:t>Schnee</a:t>
            </a:r>
            <a:r>
              <a:rPr lang="en-US" baseline="0" dirty="0" smtClean="0">
                <a:sym typeface="Wingdings" panose="05000000000000000000" pitchFamily="2" charset="2"/>
              </a:rPr>
              <a:t> an den </a:t>
            </a:r>
            <a:r>
              <a:rPr lang="en-US" baseline="0" dirty="0" err="1" smtClean="0">
                <a:sym typeface="Wingdings" panose="05000000000000000000" pitchFamily="2" charset="2"/>
              </a:rPr>
              <a:t>Berggipfeln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9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en-US" baseline="0" dirty="0" smtClean="0"/>
              <a:t> when wee have very dense cloud covers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9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Hourly</a:t>
            </a:r>
            <a:r>
              <a:rPr lang="en-US" baseline="0" dirty="0" smtClean="0"/>
              <a:t> text files for Rain and Snow are transferred into a Snow and Rain raster for each month (EroSnow1.py)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Inverse</a:t>
            </a:r>
            <a:r>
              <a:rPr lang="en-US" baseline="0" dirty="0" smtClean="0"/>
              <a:t> Distance Weighting to get the Raster in finer resolution (until now not implemented in Python, currently carried out in ArcGIS)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Nothing in between, the</a:t>
            </a:r>
            <a:r>
              <a:rPr lang="en-US" baseline="0" dirty="0" smtClean="0"/>
              <a:t> snow is totally melted or summed together, still better because you normally  don’t distinguish between rain and snow or the snow is considered as completely non-erosive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results</a:t>
            </a:r>
            <a:r>
              <a:rPr lang="en-US" baseline="0" dirty="0" smtClean="0"/>
              <a:t> without including snowmelt and </a:t>
            </a:r>
            <a:r>
              <a:rPr lang="en-US" baseline="0" dirty="0" err="1" smtClean="0"/>
              <a:t>distinguishment</a:t>
            </a:r>
            <a:r>
              <a:rPr lang="en-US" baseline="0" dirty="0" smtClean="0"/>
              <a:t> between rain and snow.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gut </a:t>
            </a:r>
            <a:r>
              <a:rPr lang="en-US" baseline="0" dirty="0" err="1" smtClean="0"/>
              <a:t>abgebildet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schon</a:t>
            </a:r>
            <a:r>
              <a:rPr lang="en-US" baseline="0" dirty="0" smtClean="0"/>
              <a:t> oft </a:t>
            </a:r>
            <a:r>
              <a:rPr lang="en-US" baseline="0" dirty="0" err="1" smtClean="0"/>
              <a:t>besprochen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Februar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deutlich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weniger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Schwebstoffe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berechnet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März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deutlich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. </a:t>
            </a:r>
          </a:p>
          <a:p>
            <a:pPr marL="171450" indent="-171450">
              <a:buFont typeface="Wingdings"/>
              <a:buChar char="à"/>
            </a:pPr>
            <a:r>
              <a:rPr lang="en-US" baseline="0" dirty="0" err="1" smtClean="0">
                <a:sym typeface="Wingdings" panose="05000000000000000000" pitchFamily="2" charset="2"/>
              </a:rPr>
              <a:t>Gleich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viel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Niederschlag</a:t>
            </a:r>
            <a:r>
              <a:rPr lang="en-US" baseline="0" dirty="0" smtClean="0">
                <a:sym typeface="Wingdings" panose="05000000000000000000" pitchFamily="2" charset="2"/>
              </a:rPr>
              <a:t> in </a:t>
            </a:r>
            <a:r>
              <a:rPr lang="en-US" baseline="0" dirty="0" err="1" smtClean="0">
                <a:sym typeface="Wingdings" panose="05000000000000000000" pitchFamily="2" charset="2"/>
              </a:rPr>
              <a:t>beiden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Monaten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/>
              <a:buChar char="à"/>
            </a:pPr>
            <a:r>
              <a:rPr lang="en-US" baseline="0" dirty="0" err="1" smtClean="0">
                <a:sym typeface="Wingdings" panose="05000000000000000000" pitchFamily="2" charset="2"/>
              </a:rPr>
              <a:t>Hypthese</a:t>
            </a:r>
            <a:r>
              <a:rPr lang="en-US" baseline="0" dirty="0" smtClean="0">
                <a:sym typeface="Wingdings" panose="05000000000000000000" pitchFamily="2" charset="2"/>
              </a:rPr>
              <a:t>: </a:t>
            </a:r>
            <a:r>
              <a:rPr lang="en-US" baseline="0" dirty="0" err="1" smtClean="0">
                <a:sym typeface="Wingdings" panose="05000000000000000000" pitchFamily="2" charset="2"/>
              </a:rPr>
              <a:t>Schneeschmelze</a:t>
            </a:r>
            <a:r>
              <a:rPr lang="en-US" baseline="0" dirty="0" smtClean="0">
                <a:sym typeface="Wingdings" panose="05000000000000000000" pitchFamily="2" charset="2"/>
              </a:rPr>
              <a:t> und </a:t>
            </a:r>
            <a:r>
              <a:rPr lang="en-US" baseline="0" dirty="0" err="1" smtClean="0">
                <a:sym typeface="Wingdings" panose="05000000000000000000" pitchFamily="2" charset="2"/>
              </a:rPr>
              <a:t>Schneefall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2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en-US" baseline="0" dirty="0" smtClean="0"/>
              <a:t> a threshold where we have snow instead of rain </a:t>
            </a:r>
            <a:r>
              <a:rPr lang="en-US" baseline="0" dirty="0" smtClean="0">
                <a:sym typeface="Wingdings" panose="05000000000000000000" pitchFamily="2" charset="2"/>
              </a:rPr>
              <a:t> only rain is erosive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Simulated load decreases in months with a lot of snowfall.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Simulated load for February and march is now very different because of the </a:t>
            </a:r>
            <a:r>
              <a:rPr lang="en-US" baseline="0" dirty="0" err="1" smtClean="0">
                <a:sym typeface="Wingdings" panose="05000000000000000000" pitchFamily="2" charset="2"/>
              </a:rPr>
              <a:t>distinguishment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are further increased but not that drastically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Version c means that one</a:t>
            </a:r>
            <a:r>
              <a:rPr lang="en-US" baseline="0" dirty="0" smtClean="0"/>
              <a:t> mm of snow is similar erosive than one mm of rain </a:t>
            </a:r>
            <a:r>
              <a:rPr lang="en-US" baseline="0" dirty="0" smtClean="0">
                <a:sym typeface="Wingdings" panose="05000000000000000000" pitchFamily="2" charset="2"/>
              </a:rPr>
              <a:t> question is if results will further increase by considering the snowmelt as more erosive.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RMSE </a:t>
            </a:r>
            <a:r>
              <a:rPr lang="en-US" baseline="0" dirty="0" err="1" smtClean="0">
                <a:sym typeface="Wingdings" panose="05000000000000000000" pitchFamily="2" charset="2"/>
              </a:rPr>
              <a:t>wird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mehr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als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halbiert</a:t>
            </a:r>
            <a:r>
              <a:rPr lang="en-US" baseline="0" smtClean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99D96-5BD1-4135-8B96-BE636B2AF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1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5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2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2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1B520-9574-4EB1-B8E9-2B377D41CC0A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3222-D202-42E1-A907-F030735312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detection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299" y="1143000"/>
            <a:ext cx="36356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5" y="2514600"/>
            <a:ext cx="369889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6200"/>
            <a:ext cx="357601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Monthly load (Standard)</a:t>
            </a:r>
            <a:endParaRPr lang="en-US" sz="3200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6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Monthly load </a:t>
            </a:r>
            <a:r>
              <a:rPr lang="en-US" sz="3200" dirty="0" smtClean="0"/>
              <a:t>(Snow non erosive)</a:t>
            </a:r>
            <a:endParaRPr lang="en-US" sz="3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1185"/>
            <a:ext cx="8229600" cy="438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3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Monthly load </a:t>
            </a:r>
            <a:r>
              <a:rPr lang="en-US" sz="3200" dirty="0" smtClean="0"/>
              <a:t>(Snow non erosive + snowmelt)</a:t>
            </a:r>
            <a:endParaRPr lang="en-US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2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Monthly load (Snow non erosive + snowmelt)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1185"/>
            <a:ext cx="8229600" cy="438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786663"/>
              </p:ext>
            </p:extLst>
          </p:nvPr>
        </p:nvGraphicFramePr>
        <p:xfrm>
          <a:off x="495300" y="1700348"/>
          <a:ext cx="8153400" cy="3252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543"/>
                <a:gridCol w="2329543"/>
                <a:gridCol w="1747157"/>
                <a:gridCol w="1747157"/>
              </a:tblGrid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Simulation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R-factor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Difference Total SSC</a:t>
                      </a:r>
                      <a:r>
                        <a:rPr lang="en-US" sz="1600" baseline="0" dirty="0" smtClean="0"/>
                        <a:t> [%]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RMSE [</a:t>
                      </a:r>
                      <a:r>
                        <a:rPr lang="en-US" sz="1600" dirty="0" err="1" smtClean="0"/>
                        <a:t>kt</a:t>
                      </a:r>
                      <a:r>
                        <a:rPr lang="en-US" sz="1600" dirty="0" smtClean="0"/>
                        <a:t>]</a:t>
                      </a:r>
                      <a:endParaRPr lang="en-US" sz="1600" dirty="0"/>
                    </a:p>
                  </a:txBody>
                  <a:tcPr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r>
                        <a:rPr lang="en-US" sz="1600" baseline="0" dirty="0" smtClean="0"/>
                        <a:t> snow consideration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REM_DB(Precipitation)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-14.45%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171.97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Snow is non erosive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REM_DB(Rain)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-9.09%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97.57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Snow is non erosive but snowmelt (a)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REM_DB(Rain) + 0.7 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88.74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Snow is non erosive but snowmelt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REM_DB(Rain) + 1.0 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85.27</a:t>
                      </a:r>
                      <a:endParaRPr lang="en-US" sz="1600" dirty="0"/>
                    </a:p>
                  </a:txBody>
                  <a:tcPr anchor="ctr"/>
                </a:tc>
              </a:tr>
              <a:tr h="4680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Snow is non erosive but snowmelt 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REM_DB(Rain) + 1.3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* snowmelt</a:t>
                      </a:r>
                      <a:r>
                        <a:rPr lang="en-US" sz="1600" baseline="0" dirty="0" smtClean="0"/>
                        <a:t>(mm)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-8.12%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 smtClean="0"/>
                        <a:t>81.98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838200" y="5943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REM_DB(Rain</a:t>
            </a:r>
            <a:r>
              <a:rPr lang="en-US" dirty="0" smtClean="0"/>
              <a:t>) is approx. 1.3 * rain (mm)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5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detection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7" y="2514600"/>
            <a:ext cx="364283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36380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400"/>
            <a:ext cx="363569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2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or Rain 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38400"/>
            <a:ext cx="361480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7" y="2438400"/>
            <a:ext cx="368274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34" y="5215677"/>
            <a:ext cx="5619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981200" y="5031011"/>
            <a:ext cx="7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6739631" y="50310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Rain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2554735" y="1676400"/>
            <a:ext cx="403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Differentiation depending </a:t>
            </a:r>
            <a:r>
              <a:rPr lang="en-US" dirty="0"/>
              <a:t>on the temperature</a:t>
            </a:r>
          </a:p>
        </p:txBody>
      </p:sp>
    </p:spTree>
    <p:extLst>
      <p:ext uri="{BB962C8B-B14F-4D97-AF65-F5344CB8AC3E}">
        <p14:creationId xmlns:p14="http://schemas.microsoft.com/office/powerpoint/2010/main" val="254351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5" y="151157"/>
            <a:ext cx="268408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4" y="2199031"/>
            <a:ext cx="258361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447800" y="457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End November (mm)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1295400" y="2466311"/>
            <a:ext cx="1899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New December (mm)</a:t>
            </a:r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27" y="1371600"/>
            <a:ext cx="249787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114800" y="136155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Sum December (mm)</a:t>
            </a:r>
            <a:endParaRPr lang="en-US" sz="1200" dirty="0"/>
          </a:p>
        </p:txBody>
      </p:sp>
      <p:sp>
        <p:nvSpPr>
          <p:cNvPr id="4" name="Plus 3"/>
          <p:cNvSpPr/>
          <p:nvPr/>
        </p:nvSpPr>
        <p:spPr>
          <a:xfrm>
            <a:off x="1308138" y="189501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2133600" y="2199031"/>
            <a:ext cx="73226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izieren 8"/>
          <p:cNvSpPr/>
          <p:nvPr/>
        </p:nvSpPr>
        <p:spPr>
          <a:xfrm>
            <a:off x="5562600" y="2199030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94" y="1487519"/>
            <a:ext cx="252580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7239000" y="143334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Cover End of December</a:t>
            </a:r>
            <a:endParaRPr lang="en-US" sz="1200" dirty="0"/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791200" y="2971800"/>
            <a:ext cx="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07" y="3733800"/>
            <a:ext cx="238562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5410200" y="400097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End December (mm)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20" y="4631512"/>
            <a:ext cx="23343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ingekerbter Pfeil nach rechts 11"/>
          <p:cNvSpPr/>
          <p:nvPr/>
        </p:nvSpPr>
        <p:spPr>
          <a:xfrm>
            <a:off x="7543800" y="4257254"/>
            <a:ext cx="1600200" cy="10875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7543800" y="398025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Transferred to January</a:t>
            </a:r>
            <a:endParaRPr lang="en-US" sz="1200" dirty="0"/>
          </a:p>
        </p:txBody>
      </p:sp>
      <p:sp>
        <p:nvSpPr>
          <p:cNvPr id="23" name="Eingekerbter Pfeil nach rechts 22"/>
          <p:cNvSpPr/>
          <p:nvPr/>
        </p:nvSpPr>
        <p:spPr>
          <a:xfrm rot="10800000">
            <a:off x="277923" y="5002155"/>
            <a:ext cx="1600200" cy="10875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473070" y="4578229"/>
            <a:ext cx="1507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Erosive in December</a:t>
            </a:r>
            <a:endParaRPr lang="en-US" sz="1200" dirty="0"/>
          </a:p>
        </p:txBody>
      </p:sp>
      <p:sp>
        <p:nvSpPr>
          <p:cNvPr id="25" name="Textfeld 24"/>
          <p:cNvSpPr txBox="1"/>
          <p:nvPr/>
        </p:nvSpPr>
        <p:spPr>
          <a:xfrm>
            <a:off x="2438400" y="4662511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Snowmelt December (mm)</a:t>
            </a:r>
            <a:endParaRPr lang="en-US" sz="1200" dirty="0"/>
          </a:p>
        </p:txBody>
      </p:sp>
      <p:cxnSp>
        <p:nvCxnSpPr>
          <p:cNvPr id="26" name="Gerade Verbindung mit Pfeil 25"/>
          <p:cNvCxnSpPr/>
          <p:nvPr/>
        </p:nvCxnSpPr>
        <p:spPr>
          <a:xfrm flipH="1">
            <a:off x="3886200" y="4724748"/>
            <a:ext cx="914400" cy="6200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4191000" y="503475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Snow Sum – Snow End December</a:t>
            </a:r>
            <a:endParaRPr lang="en-US" sz="1200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" y="1737069"/>
            <a:ext cx="5619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45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4" grpId="0" animBg="1"/>
      <p:bldP spid="9" grpId="0" animBg="1"/>
      <p:bldP spid="14" grpId="0"/>
      <p:bldP spid="19" grpId="0"/>
      <p:bldP spid="12" grpId="0" animBg="1"/>
      <p:bldP spid="22" grpId="0"/>
      <p:bldP spid="23" grpId="0" animBg="1"/>
      <p:bldP spid="24" grpId="0"/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Snow detection (Snow_detection.py)</a:t>
            </a:r>
          </a:p>
          <a:p>
            <a:r>
              <a:rPr lang="en-US" sz="1800" dirty="0" smtClean="0"/>
              <a:t>Pre- and </a:t>
            </a:r>
            <a:r>
              <a:rPr lang="en-US" sz="1800" dirty="0" err="1" smtClean="0"/>
              <a:t>Postprocess</a:t>
            </a:r>
            <a:r>
              <a:rPr lang="en-US" sz="1800" dirty="0" smtClean="0"/>
              <a:t> input temp and </a:t>
            </a:r>
            <a:r>
              <a:rPr lang="en-US" sz="1800" dirty="0" err="1" smtClean="0"/>
              <a:t>prec</a:t>
            </a:r>
            <a:r>
              <a:rPr lang="en-US" sz="1800" dirty="0" smtClean="0"/>
              <a:t> </a:t>
            </a:r>
            <a:r>
              <a:rPr lang="en-US" sz="1800" dirty="0" err="1" smtClean="0"/>
              <a:t>rasters</a:t>
            </a:r>
            <a:r>
              <a:rPr lang="en-US" sz="1800" dirty="0"/>
              <a:t> (</a:t>
            </a:r>
            <a:r>
              <a:rPr lang="en-US" sz="1800" dirty="0" smtClean="0"/>
              <a:t>RasterManipulation_2.py)</a:t>
            </a:r>
          </a:p>
          <a:p>
            <a:r>
              <a:rPr lang="en-US" sz="1800" dirty="0" smtClean="0"/>
              <a:t>Snow or Rain </a:t>
            </a:r>
            <a:r>
              <a:rPr lang="en-US" sz="1800" dirty="0" err="1" smtClean="0"/>
              <a:t>distinguishment</a:t>
            </a:r>
            <a:r>
              <a:rPr lang="en-US" sz="1800" dirty="0" smtClean="0"/>
              <a:t> (EroSnow1.py)</a:t>
            </a:r>
          </a:p>
          <a:p>
            <a:r>
              <a:rPr lang="en-US" sz="1800" dirty="0" smtClean="0"/>
              <a:t>Resample Snow and Rain Raster (</a:t>
            </a:r>
            <a:r>
              <a:rPr lang="en-US" sz="1800" dirty="0" err="1" smtClean="0"/>
              <a:t>Snow_Prec</a:t>
            </a:r>
            <a:r>
              <a:rPr lang="en-US" sz="1800" dirty="0" smtClean="0"/>
              <a:t> Raster Modification, </a:t>
            </a:r>
            <a:r>
              <a:rPr lang="en-US" sz="1800" dirty="0" err="1" smtClean="0"/>
              <a:t>arcpy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Calculate snow sum = </a:t>
            </a:r>
            <a:r>
              <a:rPr lang="en-US" sz="1800" dirty="0" err="1" smtClean="0"/>
              <a:t>Snow_end_previous_month</a:t>
            </a:r>
            <a:r>
              <a:rPr lang="en-US" sz="1800" dirty="0" smtClean="0"/>
              <a:t> + </a:t>
            </a:r>
            <a:r>
              <a:rPr lang="en-US" sz="1800" dirty="0" err="1" smtClean="0"/>
              <a:t>Snow_current_month</a:t>
            </a:r>
            <a:endParaRPr lang="en-US" sz="1800" dirty="0" smtClean="0"/>
          </a:p>
          <a:p>
            <a:r>
              <a:rPr lang="en-US" sz="1800" dirty="0" smtClean="0"/>
              <a:t>Multiply snow cover (Snow detection) with snow sum (Raster Calculator)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>
                <a:sym typeface="Wingdings" panose="05000000000000000000" pitchFamily="2" charset="2"/>
              </a:rPr>
              <a:t>snow_end_month</a:t>
            </a:r>
            <a:r>
              <a:rPr lang="en-US" sz="1800" dirty="0" smtClean="0">
                <a:sym typeface="Wingdings" panose="05000000000000000000" pitchFamily="2" charset="2"/>
              </a:rPr>
              <a:t> (transferred to following month)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 Snow sum – </a:t>
            </a:r>
            <a:r>
              <a:rPr lang="en-US" sz="1800" dirty="0" err="1" smtClean="0">
                <a:sym typeface="Wingdings" panose="05000000000000000000" pitchFamily="2" charset="2"/>
              </a:rPr>
              <a:t>snow_end_month</a:t>
            </a:r>
            <a:r>
              <a:rPr lang="en-US" sz="1800" dirty="0" smtClean="0">
                <a:sym typeface="Wingdings" panose="05000000000000000000" pitchFamily="2" charset="2"/>
              </a:rPr>
              <a:t>  snow melt, erosive in this year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Calculate R-factor for each month based on Rain (</a:t>
            </a:r>
            <a:r>
              <a:rPr lang="en-US" sz="1800" dirty="0" err="1" smtClean="0">
                <a:sym typeface="Wingdings" panose="05000000000000000000" pitchFamily="2" charset="2"/>
              </a:rPr>
              <a:t>REM_db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</a:p>
          <a:p>
            <a:r>
              <a:rPr lang="en-US" sz="1800" dirty="0" smtClean="0">
                <a:sym typeface="Wingdings" panose="05000000000000000000" pitchFamily="2" charset="2"/>
              </a:rPr>
              <a:t>Add the snow melt to the monthly R-factor but how to calculate the </a:t>
            </a:r>
            <a:r>
              <a:rPr lang="en-US" sz="1800" dirty="0" err="1" smtClean="0">
                <a:sym typeface="Wingdings" panose="05000000000000000000" pitchFamily="2" charset="2"/>
              </a:rPr>
              <a:t>erosivity</a:t>
            </a:r>
            <a:r>
              <a:rPr lang="en-US" sz="1800" dirty="0" smtClean="0">
                <a:sym typeface="Wingdings" panose="05000000000000000000" pitchFamily="2" charset="2"/>
              </a:rPr>
              <a:t>?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1676400" y="50292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would be perfect to implement all the steps into </a:t>
            </a:r>
            <a:r>
              <a:rPr lang="en-US" dirty="0" smtClean="0"/>
              <a:t>Python!</a:t>
            </a:r>
          </a:p>
          <a:p>
            <a:endParaRPr lang="en-US" dirty="0"/>
          </a:p>
          <a:p>
            <a:r>
              <a:rPr lang="en-US" dirty="0" smtClean="0"/>
              <a:t>For the project we could also pick only one part!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Annual load (Standard)</a:t>
            </a:r>
            <a:endParaRPr 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1689"/>
            <a:ext cx="8229600" cy="440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Monthly load (Standard)</a:t>
            </a:r>
            <a:endParaRPr lang="en-US" sz="32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143"/>
            <a:ext cx="8229600" cy="43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>
            <a:off x="3886200" y="1905000"/>
            <a:ext cx="8382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05200" y="16002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Snow?</a:t>
            </a:r>
            <a:endParaRPr lang="en-US" dirty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5943600" y="1524000"/>
            <a:ext cx="8382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562600" y="1219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Snowmelt?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" y="2772275"/>
            <a:ext cx="5486400" cy="40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5486400" cy="40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828800" y="2831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16.02.18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6934200" y="155027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28.03.18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Bildschirmpräsentation (4:3)</PresentationFormat>
  <Paragraphs>90</Paragraphs>
  <Slides>14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Larissa</vt:lpstr>
      <vt:lpstr>Snow detection</vt:lpstr>
      <vt:lpstr>Snow detection</vt:lpstr>
      <vt:lpstr>Snow or Rain ?</vt:lpstr>
      <vt:lpstr>PowerPoint-Präsentation</vt:lpstr>
      <vt:lpstr>Workflow</vt:lpstr>
      <vt:lpstr>Approach</vt:lpstr>
      <vt:lpstr>Annual load (Standard)</vt:lpstr>
      <vt:lpstr>Monthly load (Standard)</vt:lpstr>
      <vt:lpstr>PowerPoint-Präsentation</vt:lpstr>
      <vt:lpstr>Monthly load (Standard)</vt:lpstr>
      <vt:lpstr>Monthly load (Snow non erosive)</vt:lpstr>
      <vt:lpstr>Monthly load (Snow non erosive + snowmelt)</vt:lpstr>
      <vt:lpstr>Monthly load (Snow non erosive + snowmelt)</vt:lpstr>
      <vt:lpstr>Summary</vt:lpstr>
    </vt:vector>
  </TitlesOfParts>
  <Company>IWS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Kilian Mouris</dc:creator>
  <cp:lastModifiedBy>Kilian Mouris</cp:lastModifiedBy>
  <cp:revision>41</cp:revision>
  <dcterms:created xsi:type="dcterms:W3CDTF">2020-10-20T09:15:52Z</dcterms:created>
  <dcterms:modified xsi:type="dcterms:W3CDTF">2020-12-04T09:20:31Z</dcterms:modified>
</cp:coreProperties>
</file>